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66" r:id="rId4"/>
    <p:sldId id="267" r:id="rId5"/>
    <p:sldId id="260" r:id="rId6"/>
    <p:sldId id="278" r:id="rId7"/>
    <p:sldId id="268" r:id="rId8"/>
    <p:sldId id="269" r:id="rId9"/>
    <p:sldId id="270" r:id="rId10"/>
    <p:sldId id="271" r:id="rId11"/>
    <p:sldId id="263" r:id="rId12"/>
    <p:sldId id="272" r:id="rId13"/>
    <p:sldId id="273" r:id="rId14"/>
    <p:sldId id="274" r:id="rId15"/>
    <p:sldId id="276" r:id="rId16"/>
    <p:sldId id="277" r:id="rId17"/>
    <p:sldId id="264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34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EAFC2-77A6-4A60-B271-58CE3B6C3A17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71891D-1A25-4C7C-8016-DF77A76E8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59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1926E-EF6E-4FF0-911F-891163AA5F3B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18366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1926E-EF6E-4FF0-911F-891163AA5F3B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01053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1926E-EF6E-4FF0-911F-891163AA5F3B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10186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1926E-EF6E-4FF0-911F-891163AA5F3B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021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1926E-EF6E-4FF0-911F-891163AA5F3B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68778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1926E-EF6E-4FF0-911F-891163AA5F3B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54913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F1926E-EF6E-4FF0-911F-891163AA5F3B}" type="slidenum">
              <a:rPr lang="tr-TR" smtClean="0"/>
              <a:t>17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427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75F5C-37E6-4717-A4AB-FC6DD0FC5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569227-18A1-413E-8917-8E9CEB626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55AE1-AC4A-4983-A13C-2E0939CCF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A7F80-BD52-47DE-87D9-D02B42636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6D7F7-4902-4F5C-952A-876F5CE29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51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8BA86-6F92-40A0-9D14-282FAC46B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3D59EC-E4A2-4498-89B5-CF62F04C56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8D0FF-4A8D-4C71-AEF7-F5D42A29F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2165B-36F9-4668-B426-3F1B4AA38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0F542-4D7E-40F0-ADCB-286435681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78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D48AAC-A171-4C48-AD10-1C99A44A1A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301EA9-FE38-469A-9616-18E907D7F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ECFF4-9E56-45F4-BC98-F901537F1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6BE08-2F3D-4DF1-8A9D-E65453A61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DD398-14E8-41C9-99CB-3B79BD0D6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18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BBA92-50FE-4153-B886-A512DAA0E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1D628-12FE-400F-B82D-724D74A17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074FB-A5DA-4FA3-82BB-F1CE5B3F3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79F7A-8C75-44FA-8FCB-1E123C9B5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B1723-52F4-42E0-9B86-729663504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58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E038-D5FD-4825-9106-28E8CC7DD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C7350-1D64-4505-92FF-C9C67F532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5653C-C19C-4484-B6F0-8938DA20E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18908-4FDF-4A47-89AF-FAF26DBA2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9B6D4-CC7B-445C-8095-C6C60B824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50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3F390-B642-4F2D-8C53-49138D383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4F0B8-49AC-433B-8C33-06646339C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04ECEB-3763-4DF4-8783-1705143605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169F9-DF16-4210-AC17-719D91F27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97B22F-ACF0-4278-BA74-D2826D124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0F2B1-8E38-49E4-8E9F-3817CE961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4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0304-F7E6-4DE5-97BD-DEB294D7B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45CE4E-FE60-4CE7-B227-4296AC2F8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76E9ED-D38F-43B2-9DB8-480C57BB3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EE9C63-210A-4AFB-A05B-8AE7E8C782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9F0CB4-50CD-4620-8992-01A01BF6BA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321FCF-57B9-43B1-82B4-8CDA724A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F24D19-D577-420A-A747-8E23EF8C7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173A08-EF40-463C-84F4-4F257270A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82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8AEAB-33F1-4D1E-B3A4-CF4CC7CB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456A4E-37F8-417E-B5FB-23D6A6E49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37326-7E22-4725-96FD-AEA73AB9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C30BF-C574-42F4-8A27-6910BDDB4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7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82252-5DA5-49E1-A4A8-6E3B0BF1F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EFBE53-BAC8-4FDE-A542-10CB28F32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DD44D-2EEE-42D6-A7CF-BE7311B79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27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208D9-CBA3-49EE-9966-3086BD08A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E3066-250D-4A8F-B4CE-75072AA2C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06181-267A-4831-A08F-897E586AE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8E2D4-4FB3-4DF3-801F-213BF9E36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9A79D-E213-47BA-8A76-9B2EB55DE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C966C9-F067-4F12-93D2-A07F8FC81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112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B778-AEA4-4DFE-9265-BFF9CF374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C13E58-D9FA-42EA-96ED-AFA7E6134A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58F557-ED20-436A-A047-9B4B10C87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F03DDC-B9D1-43E2-84D6-101C4C759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397B04-7000-4A34-B5B1-E1D04413C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A02B82-885B-4A33-8BA2-02844F3FE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860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D4C56E-D7CE-4186-9E02-8917F9B46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F819A-4DBA-4D00-B024-9A8872038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8049C-BA5B-4378-B26C-86D563929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3D445-1FBE-4181-BB63-3BE9EC92A038}" type="datetimeFigureOut">
              <a:rPr lang="en-US" smtClean="0"/>
              <a:t>21-Aug-19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A518E-F74D-4374-8ED4-7FE0C60F9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52DEC-B1D3-4F13-83BF-D58C659CE2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07B8B-457D-4BF0-BE96-3A0FD14C5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917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52283" y="1525774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latin typeface="+mn-lt"/>
              </a:rPr>
              <a:t>Capstone Project – </a:t>
            </a:r>
            <a:br>
              <a:rPr lang="en-US" b="1" dirty="0">
                <a:latin typeface="+mn-lt"/>
              </a:rPr>
            </a:br>
            <a:r>
              <a:rPr lang="en-US" b="1" dirty="0">
                <a:latin typeface="+mn-lt"/>
              </a:rPr>
              <a:t>The Battle of Neighborhoods</a:t>
            </a:r>
            <a:endParaRPr lang="en-US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52283" y="4259450"/>
            <a:ext cx="9144000" cy="1655762"/>
          </a:xfrm>
        </p:spPr>
        <p:txBody>
          <a:bodyPr/>
          <a:lstStyle/>
          <a:p>
            <a:pPr algn="l"/>
            <a:r>
              <a:rPr lang="en-US" dirty="0"/>
              <a:t>Selecting the best location to open a Thai Restaurant in </a:t>
            </a:r>
            <a:r>
              <a:rPr lang="tr-TR" dirty="0"/>
              <a:t>Manhattan, </a:t>
            </a:r>
            <a:endParaRPr lang="en-US" dirty="0"/>
          </a:p>
          <a:p>
            <a:pPr algn="l"/>
            <a:r>
              <a:rPr lang="tr-TR" dirty="0"/>
              <a:t>New York</a:t>
            </a:r>
            <a:r>
              <a:rPr lang="en-US" dirty="0"/>
              <a:t> City.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CE58D2-3D5C-4A27-A0BF-AB74D1078D20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156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174" y="2169718"/>
            <a:ext cx="11079087" cy="209462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800" dirty="0"/>
              <a:t> Then us</a:t>
            </a:r>
            <a:r>
              <a:rPr lang="tr-TR" sz="1800" dirty="0" err="1"/>
              <a:t>ing</a:t>
            </a:r>
            <a:r>
              <a:rPr lang="en-US" sz="1800" dirty="0"/>
              <a:t> this feature set we grouped the neighborhoods into clusters. K-means clustering algorithm was used to generate the clusters. And also, the Folium library was used to visualize the neighborhoods in Manhattan and its emerging clusters.</a:t>
            </a:r>
            <a:endParaRPr lang="tr-TR" sz="1800" dirty="0"/>
          </a:p>
          <a:p>
            <a:pPr algn="just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A048A5-93BC-43D4-A804-F2F9EE73E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085" y="3325381"/>
            <a:ext cx="8243948" cy="324328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BB0043-0B42-41C2-B3AB-1B2FE59F346D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13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504" y="2019352"/>
            <a:ext cx="10862442" cy="204732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Let's view the clustered data.</a:t>
            </a:r>
            <a:endParaRPr lang="tr-TR" sz="1800" dirty="0"/>
          </a:p>
          <a:p>
            <a:pPr marL="0" indent="0">
              <a:buNone/>
            </a:pPr>
            <a:r>
              <a:rPr lang="en-US" b="1" dirty="0"/>
              <a:t>Cluster 0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C721F8-9BAF-48A2-9EDE-15E36984D2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68374" y="2486547"/>
            <a:ext cx="7488425" cy="36991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F55E61B-6B80-4F5B-91B7-8848D055CD73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125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Result</a:t>
            </a:r>
            <a:r>
              <a:rPr lang="en-US" b="1" dirty="0"/>
              <a:t>s</a:t>
            </a:r>
            <a:endParaRPr lang="tr-TR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543" y="2363856"/>
            <a:ext cx="8761412" cy="4360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Cluster </a:t>
            </a:r>
            <a:r>
              <a:rPr lang="tr-TR" b="1" dirty="0"/>
              <a:t>1</a:t>
            </a:r>
          </a:p>
          <a:p>
            <a:pPr marL="0" indent="0">
              <a:buNone/>
            </a:pPr>
            <a:endParaRPr lang="en-US" dirty="0"/>
          </a:p>
          <a:p>
            <a:endParaRPr lang="tr-T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4038BB-30F8-4782-BF4F-02C924A0B19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87986" y="2363856"/>
            <a:ext cx="7216028" cy="395774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C15FF2A-0FF2-4943-863E-68CCD8485130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17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Result</a:t>
            </a:r>
            <a:r>
              <a:rPr lang="en-US" b="1" dirty="0"/>
              <a:t>s</a:t>
            </a:r>
            <a:endParaRPr lang="tr-TR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073" y="2448748"/>
            <a:ext cx="8761412" cy="4501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Cluster </a:t>
            </a:r>
            <a:r>
              <a:rPr lang="tr-TR" b="1" dirty="0"/>
              <a:t>2</a:t>
            </a:r>
          </a:p>
          <a:p>
            <a:endParaRPr lang="en-US" dirty="0"/>
          </a:p>
          <a:p>
            <a:endParaRPr lang="tr-T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2D18DB-0255-4091-B518-4B5CB9607B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89320" y="2448748"/>
            <a:ext cx="7345173" cy="421774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A871BBC-44C4-45B3-90B4-6F782E41621D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840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Result</a:t>
            </a:r>
            <a:r>
              <a:rPr lang="en-US" b="1" dirty="0"/>
              <a:t>s</a:t>
            </a:r>
            <a:endParaRPr lang="tr-TR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6459" y="2380084"/>
            <a:ext cx="8761412" cy="4501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Cluster </a:t>
            </a:r>
            <a:r>
              <a:rPr lang="tr-TR" b="1" dirty="0"/>
              <a:t>3</a:t>
            </a:r>
          </a:p>
          <a:p>
            <a:pPr marL="0" indent="0">
              <a:buNone/>
            </a:pPr>
            <a:endParaRPr lang="en-US" dirty="0"/>
          </a:p>
          <a:p>
            <a:endParaRPr lang="tr-T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1F7BB4-043B-46AC-B1F0-939D71ADD19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29753" y="2465125"/>
            <a:ext cx="6999942" cy="40277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FE665A1-8CA6-44CA-A174-3174A6F78CB1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05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Result</a:t>
            </a:r>
            <a:r>
              <a:rPr lang="en-US" b="1" dirty="0"/>
              <a:t>s</a:t>
            </a:r>
            <a:endParaRPr lang="tr-TR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93477"/>
            <a:ext cx="8761412" cy="4501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Cluster </a:t>
            </a:r>
            <a:r>
              <a:rPr lang="tr-TR" b="1" dirty="0"/>
              <a:t>4</a:t>
            </a:r>
          </a:p>
          <a:p>
            <a:pPr marL="0" indent="0">
              <a:buNone/>
            </a:pPr>
            <a:endParaRPr lang="en-US" dirty="0"/>
          </a:p>
          <a:p>
            <a:endParaRPr lang="tr-T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49522-CF07-4E4E-912E-9C6F342871F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77564" y="2558554"/>
            <a:ext cx="7998012" cy="198887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D7DF00-9996-46AF-BA83-D0EDC2067939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35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Result</a:t>
            </a:r>
            <a:r>
              <a:rPr lang="en-US" b="1" dirty="0"/>
              <a:t>s</a:t>
            </a:r>
            <a:endParaRPr lang="tr-TR" b="1" dirty="0"/>
          </a:p>
        </p:txBody>
      </p:sp>
      <p:sp>
        <p:nvSpPr>
          <p:cNvPr id="6" name="Rectangle 5"/>
          <p:cNvSpPr/>
          <p:nvPr/>
        </p:nvSpPr>
        <p:spPr>
          <a:xfrm>
            <a:off x="8314006" y="2759586"/>
            <a:ext cx="357319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After studying the cluster data from the </a:t>
            </a:r>
            <a:r>
              <a:rPr lang="en-US" dirty="0" err="1"/>
              <a:t>dataframes</a:t>
            </a:r>
            <a:r>
              <a:rPr lang="en-US" dirty="0"/>
              <a:t> and reviewing the cluster map, we come to the conclusion that most optimum area to open a new Thai Restaurant would be near </a:t>
            </a:r>
            <a:r>
              <a:rPr lang="en-US" b="1" dirty="0"/>
              <a:t>Yorkville and Carnegie north of Upper East Side in Cluster 1.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0105DF-17C2-4607-8AA8-58D68F213A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724" y="2070828"/>
            <a:ext cx="7513918" cy="463122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A767A12-3B1A-452A-9768-87DA752BBF3B}"/>
              </a:ext>
            </a:extLst>
          </p:cNvPr>
          <p:cNvSpPr/>
          <p:nvPr/>
        </p:nvSpPr>
        <p:spPr>
          <a:xfrm>
            <a:off x="3373724" y="3087482"/>
            <a:ext cx="1126751" cy="1107422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0C185E-6AC1-4FFA-9647-17287B479ED9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70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5768" y="2277035"/>
            <a:ext cx="10338108" cy="4111812"/>
          </a:xfrm>
        </p:spPr>
        <p:txBody>
          <a:bodyPr>
            <a:normAutofit/>
          </a:bodyPr>
          <a:lstStyle/>
          <a:p>
            <a:r>
              <a:rPr lang="en-US" sz="1900" dirty="0"/>
              <a:t>In this section, I would be discussing the observations I have noted and the recommendation that I can make based on the results.</a:t>
            </a:r>
          </a:p>
          <a:p>
            <a:r>
              <a:rPr lang="en-US" sz="1900" dirty="0"/>
              <a:t>This analysis is performed on limited data. Most optimum results may vary based on input parameters and also the initial cluster value input.</a:t>
            </a:r>
          </a:p>
          <a:p>
            <a:r>
              <a:rPr lang="en-US" sz="1900" dirty="0"/>
              <a:t>Also, few key highlights:</a:t>
            </a:r>
          </a:p>
          <a:p>
            <a:pPr lvl="0"/>
            <a:r>
              <a:rPr lang="en-US" sz="1900" dirty="0"/>
              <a:t>Washington Heights would be least favorable location to open a Thai restaurant pertaining to the sparsity in the region which may be as a result of people’s preferences.</a:t>
            </a:r>
          </a:p>
          <a:p>
            <a:pPr lvl="0"/>
            <a:r>
              <a:rPr lang="en-US" sz="1900" dirty="0"/>
              <a:t>More detailed analysis can be done and better results can be achieved by considering other factors such as transportation, demographics of inhabitants.</a:t>
            </a:r>
          </a:p>
          <a:p>
            <a:endParaRPr lang="tr-T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ACC179-EE6D-4A7B-A87A-CF2D8E118F5D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90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3" y="2743200"/>
            <a:ext cx="10028862" cy="4114800"/>
          </a:xfrm>
        </p:spPr>
        <p:txBody>
          <a:bodyPr>
            <a:noAutofit/>
          </a:bodyPr>
          <a:lstStyle/>
          <a:p>
            <a:r>
              <a:rPr lang="en-US" sz="1800" dirty="0"/>
              <a:t>Although all of the goals of this project were met, there is definitely room for further improvement and development. However, this analysis can be used as a dependable guideline for any stakeholder planning to venture having this use case.</a:t>
            </a:r>
          </a:p>
          <a:p>
            <a:r>
              <a:rPr lang="en-US" sz="1800" dirty="0"/>
              <a:t>As per the neighborhood or restaurant type mentioned, this analysis can be referred to. A venue with lowest risk and competition can be identified.</a:t>
            </a:r>
          </a:p>
          <a:p>
            <a:r>
              <a:rPr lang="en-US" sz="1800" dirty="0"/>
              <a:t>The location parameters can be tweaked to match any requirements around the world provided proper location specific data is present.</a:t>
            </a:r>
          </a:p>
          <a:p>
            <a:pPr>
              <a:lnSpc>
                <a:spcPct val="150000"/>
              </a:lnSpc>
            </a:pPr>
            <a:endParaRPr lang="tr-T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9439A6-FF25-4DE9-9524-901F84AE3C9C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14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587" y="2388346"/>
            <a:ext cx="10851777" cy="3958665"/>
          </a:xfrm>
        </p:spPr>
        <p:txBody>
          <a:bodyPr>
            <a:normAutofit fontScale="62500" lnSpcReduction="20000"/>
          </a:bodyPr>
          <a:lstStyle/>
          <a:p>
            <a:endParaRPr lang="tr-TR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The City of New York, is the most populous city in the United States. It is diverse and is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the financial capital of USA. It is multicultural. It provides lot of business opportunities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and business friendly environment. It has attracted many different players into the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market. It is a global hub of business and commerce.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Thai restaurants have become so popular in the United States now it seems that there is one on every corner,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not only in major cities but also in smaller cities. Starting a Thai restaurant can be a great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business opportunity, but you need to distinguish yourself from others to enjoy long-term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success. </a:t>
            </a:r>
          </a:p>
          <a:p>
            <a:pPr marL="0" indent="0">
              <a:buNone/>
            </a:pPr>
            <a:endParaRPr lang="tr-TR" dirty="0"/>
          </a:p>
          <a:p>
            <a:endParaRPr lang="tr-T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03CD3A-9759-4164-8AA4-400F8EA1E0E6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942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Business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718" y="2244912"/>
            <a:ext cx="10524427" cy="3416300"/>
          </a:xfrm>
        </p:spPr>
        <p:txBody>
          <a:bodyPr>
            <a:noAutofit/>
          </a:bodyPr>
          <a:lstStyle/>
          <a:p>
            <a:pPr algn="just"/>
            <a:endParaRPr lang="tr-TR" sz="18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The stakeholder wants to open his business in Manhattan area, so I focus on that borough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during my analysis. We define potential neighborhood based on the number of Thai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restaurants which are operating right in each neighborhood. Manhattan has full potential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but also is a very challenging district to open a business because of high competition. New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Thai restaurant should be opened in an area where the it can attract more customers.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Therefore, in this analysis it is necessary to ensure that we have enough customers and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that we are also close to other Thai outlets so that we get a good turnover of Thai food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lovers. </a:t>
            </a:r>
            <a:endParaRPr lang="tr-TR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97D6CF-4300-49AA-969F-0B9D03F9546B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502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166" y="2415241"/>
            <a:ext cx="10396070" cy="238535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To identify the characteristics of our competitors' venues in </a:t>
            </a:r>
            <a:r>
              <a:rPr lang="tr-TR" sz="1800" dirty="0"/>
              <a:t>Manhattan</a:t>
            </a:r>
            <a:r>
              <a:rPr lang="en-US" sz="1800" dirty="0"/>
              <a:t>, we would first need to find out the number of Thai restaurants </a:t>
            </a:r>
            <a:r>
              <a:rPr lang="tr-TR" sz="1800" dirty="0"/>
              <a:t>in Manhattan </a:t>
            </a:r>
            <a:r>
              <a:rPr lang="en-US" sz="1800" dirty="0"/>
              <a:t>currently and their location.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We then used Foursquare API to find their geographic coordinates based on their postal code addresses.</a:t>
            </a:r>
            <a:endParaRPr lang="tr-TR" sz="1800" dirty="0"/>
          </a:p>
          <a:p>
            <a:pPr>
              <a:lnSpc>
                <a:spcPct val="110000"/>
              </a:lnSpc>
            </a:pPr>
            <a:r>
              <a:rPr lang="tr-TR" sz="1800" dirty="0"/>
              <a:t>In Manhattan, there </a:t>
            </a:r>
            <a:r>
              <a:rPr lang="en-US" sz="1800" dirty="0"/>
              <a:t>are</a:t>
            </a:r>
            <a:r>
              <a:rPr lang="tr-TR" sz="1800" dirty="0"/>
              <a:t> </a:t>
            </a:r>
            <a:r>
              <a:rPr lang="en-US" sz="1800" dirty="0"/>
              <a:t>992</a:t>
            </a:r>
            <a:r>
              <a:rPr lang="tr-TR" sz="1800" dirty="0"/>
              <a:t> </a:t>
            </a:r>
            <a:r>
              <a:rPr lang="en-US" sz="1800" dirty="0"/>
              <a:t>Thai restaurants</a:t>
            </a:r>
            <a:r>
              <a:rPr lang="tr-TR" sz="1800" dirty="0"/>
              <a:t> currently operating. </a:t>
            </a:r>
          </a:p>
          <a:p>
            <a:pPr marL="0" indent="0">
              <a:lnSpc>
                <a:spcPct val="110000"/>
              </a:lnSpc>
              <a:buNone/>
            </a:pPr>
            <a:endParaRPr lang="tr-TR" sz="1800" dirty="0"/>
          </a:p>
          <a:p>
            <a:pPr marL="0" indent="0">
              <a:lnSpc>
                <a:spcPct val="110000"/>
              </a:lnSpc>
              <a:buNone/>
            </a:pPr>
            <a:endParaRPr lang="en-US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247DA7-9DDA-45DB-AAA7-8E20A9CF180E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60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415241"/>
            <a:ext cx="10396070" cy="6641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Next, we also used Foursquare API to find their geographic coordinates of the locations shortlisted: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DC12B0-9F7A-4F8B-B022-A6FC24167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864" y="3334629"/>
            <a:ext cx="6033307" cy="285942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F3B556-D9E5-45BF-94D6-F7B1E8721D1D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96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7965" y="2084886"/>
            <a:ext cx="10396070" cy="6641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plot a map of the data points using Folium.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93EF61-7C1D-451F-A327-149999163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240" y="2749021"/>
            <a:ext cx="7385407" cy="410300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695A4B7-02E9-49DA-A152-9DCAC7B990A7}"/>
              </a:ext>
            </a:extLst>
          </p:cNvPr>
          <p:cNvSpPr/>
          <p:nvPr/>
        </p:nvSpPr>
        <p:spPr>
          <a:xfrm>
            <a:off x="4709460" y="4440518"/>
            <a:ext cx="1126751" cy="1107422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BC17B8-656B-4092-A069-8E075A3BEA1D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10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926" y="2524672"/>
            <a:ext cx="11079087" cy="2094625"/>
          </a:xfrm>
        </p:spPr>
        <p:txBody>
          <a:bodyPr>
            <a:normAutofit/>
          </a:bodyPr>
          <a:lstStyle/>
          <a:p>
            <a:r>
              <a:rPr lang="en-US" sz="1800" dirty="0"/>
              <a:t> </a:t>
            </a:r>
            <a:r>
              <a:rPr lang="tr-TR" sz="1800" dirty="0"/>
              <a:t>A</a:t>
            </a:r>
            <a:r>
              <a:rPr lang="en-US" sz="1800" dirty="0" err="1"/>
              <a:t>ddresses</a:t>
            </a:r>
            <a:r>
              <a:rPr lang="tr-TR" sz="1800" dirty="0"/>
              <a:t> are converted</a:t>
            </a:r>
            <a:r>
              <a:rPr lang="en-US" sz="1800" dirty="0"/>
              <a:t> into their equivalent latitude and longitude values. </a:t>
            </a:r>
            <a:endParaRPr lang="tr-TR" sz="1800" dirty="0"/>
          </a:p>
          <a:p>
            <a:r>
              <a:rPr lang="en-US" sz="1900" dirty="0"/>
              <a:t>Foursquare API </a:t>
            </a:r>
            <a:r>
              <a:rPr lang="tr-TR" sz="1900" dirty="0"/>
              <a:t>is </a:t>
            </a:r>
            <a:r>
              <a:rPr lang="en-US" sz="1900" dirty="0"/>
              <a:t>used</a:t>
            </a:r>
            <a:r>
              <a:rPr lang="tr-TR" sz="1900" dirty="0"/>
              <a:t> </a:t>
            </a:r>
            <a:r>
              <a:rPr lang="en-US" sz="1900" dirty="0"/>
              <a:t>to explore neighborhoods in Manhattan, New York. </a:t>
            </a:r>
            <a:endParaRPr lang="tr-TR" sz="1900" dirty="0"/>
          </a:p>
          <a:p>
            <a:r>
              <a:rPr lang="en-US" sz="1900" dirty="0"/>
              <a:t>After that, explore function is called to the API to get Thai restaurant categories in each neighborhood.</a:t>
            </a:r>
            <a:endParaRPr lang="tr-TR" sz="1900" dirty="0"/>
          </a:p>
          <a:p>
            <a:endParaRPr lang="tr-T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64C7DE-F42C-4E1B-BEF9-F2EAECB8830D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46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926" y="2524672"/>
            <a:ext cx="11079087" cy="209462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26750E-F272-44CF-BC0D-BD4109452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707" y="2874286"/>
            <a:ext cx="9917524" cy="349002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531432-E957-42EA-9566-A3C90E5CFD88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33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8671" y="563041"/>
            <a:ext cx="10515600" cy="1325563"/>
          </a:xfrm>
        </p:spPr>
        <p:txBody>
          <a:bodyPr/>
          <a:lstStyle/>
          <a:p>
            <a:r>
              <a:rPr lang="en-US" b="1" dirty="0"/>
              <a:t>Methodology</a:t>
            </a:r>
            <a:br>
              <a:rPr lang="tr-TR" dirty="0"/>
            </a:br>
            <a:endParaRPr lang="tr-TR" dirty="0"/>
          </a:p>
        </p:txBody>
      </p:sp>
      <p:sp>
        <p:nvSpPr>
          <p:cNvPr id="6" name="Rectangle 5"/>
          <p:cNvSpPr/>
          <p:nvPr/>
        </p:nvSpPr>
        <p:spPr>
          <a:xfrm>
            <a:off x="298730" y="3905485"/>
            <a:ext cx="30808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Thai Restaurants </a:t>
            </a:r>
            <a:r>
              <a:rPr lang="tr-TR" dirty="0"/>
              <a:t>in Manhattan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719AE1-D638-4DFA-8013-1D0B23849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438" y="2217499"/>
            <a:ext cx="8139172" cy="460537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6ABBB8A-5AE4-45F8-8159-6AAF66312DEB}"/>
              </a:ext>
            </a:extLst>
          </p:cNvPr>
          <p:cNvSpPr/>
          <p:nvPr/>
        </p:nvSpPr>
        <p:spPr>
          <a:xfrm>
            <a:off x="7112000" y="2875289"/>
            <a:ext cx="1126751" cy="1107422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9ACC0B-247B-4C0C-B7CD-31C87172534A}"/>
              </a:ext>
            </a:extLst>
          </p:cNvPr>
          <p:cNvSpPr/>
          <p:nvPr/>
        </p:nvSpPr>
        <p:spPr>
          <a:xfrm>
            <a:off x="0" y="1573351"/>
            <a:ext cx="12192000" cy="31077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80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713</Words>
  <Application>Microsoft Office PowerPoint</Application>
  <PresentationFormat>Widescreen</PresentationFormat>
  <Paragraphs>72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Capstone Project –  The Battle of Neighborhoods</vt:lpstr>
      <vt:lpstr>Introduction</vt:lpstr>
      <vt:lpstr>Business Problem</vt:lpstr>
      <vt:lpstr>Data Selection</vt:lpstr>
      <vt:lpstr>Data Selection</vt:lpstr>
      <vt:lpstr>Data Selection</vt:lpstr>
      <vt:lpstr>Methodology</vt:lpstr>
      <vt:lpstr>Methodology</vt:lpstr>
      <vt:lpstr>Methodology </vt:lpstr>
      <vt:lpstr>Methodology</vt:lpstr>
      <vt:lpstr>Results</vt:lpstr>
      <vt:lpstr>Results</vt:lpstr>
      <vt:lpstr>Results</vt:lpstr>
      <vt:lpstr>Results</vt:lpstr>
      <vt:lpstr>Results</vt:lpstr>
      <vt:lpstr>Results</vt:lpstr>
      <vt:lpstr>Discussion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The Battle of Neighborhoods</dc:title>
  <dc:creator>Shivaji Mukherjee</dc:creator>
  <cp:lastModifiedBy>Shivaji Mukherjee</cp:lastModifiedBy>
  <cp:revision>8</cp:revision>
  <dcterms:created xsi:type="dcterms:W3CDTF">2019-08-20T22:46:54Z</dcterms:created>
  <dcterms:modified xsi:type="dcterms:W3CDTF">2019-08-20T23:22:34Z</dcterms:modified>
</cp:coreProperties>
</file>

<file path=docProps/thumbnail.jpeg>
</file>